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1" r:id="rId5"/>
    <p:sldId id="259" r:id="rId6"/>
    <p:sldId id="260" r:id="rId7"/>
    <p:sldId id="264" r:id="rId8"/>
    <p:sldId id="262" r:id="rId9"/>
    <p:sldId id="263" r:id="rId10"/>
    <p:sldId id="266" r:id="rId11"/>
    <p:sldId id="265" r:id="rId12"/>
    <p:sldId id="267" r:id="rId13"/>
    <p:sldId id="271" r:id="rId14"/>
    <p:sldId id="269" r:id="rId15"/>
    <p:sldId id="270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83E476-8B3E-4912-8D41-AB47879D06D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3F6442D-D4F3-4C45-B6D6-CBD0C48986DF}">
      <dgm:prSet phldrT="[Text]"/>
      <dgm:spPr/>
      <dgm:t>
        <a:bodyPr/>
        <a:lstStyle/>
        <a:p>
          <a:r>
            <a:rPr lang="de-DE" dirty="0"/>
            <a:t>Planung</a:t>
          </a:r>
        </a:p>
      </dgm:t>
    </dgm:pt>
    <dgm:pt modelId="{C54687CA-2426-4EA6-A5D0-AF4AC60572D8}" type="parTrans" cxnId="{50CA8196-9067-4AD6-8B8D-F4BD26639678}">
      <dgm:prSet/>
      <dgm:spPr/>
      <dgm:t>
        <a:bodyPr/>
        <a:lstStyle/>
        <a:p>
          <a:endParaRPr lang="de-DE"/>
        </a:p>
      </dgm:t>
    </dgm:pt>
    <dgm:pt modelId="{A6FEBA90-D1F5-47B1-A980-21375DEEC653}" type="sibTrans" cxnId="{50CA8196-9067-4AD6-8B8D-F4BD26639678}">
      <dgm:prSet/>
      <dgm:spPr/>
      <dgm:t>
        <a:bodyPr/>
        <a:lstStyle/>
        <a:p>
          <a:endParaRPr lang="de-DE"/>
        </a:p>
      </dgm:t>
    </dgm:pt>
    <dgm:pt modelId="{FF25D379-2F0A-4E27-A2F8-12A6C3120F51}">
      <dgm:prSet phldrT="[Text]"/>
      <dgm:spPr/>
      <dgm:t>
        <a:bodyPr/>
        <a:lstStyle/>
        <a:p>
          <a:r>
            <a:rPr lang="de-DE" dirty="0"/>
            <a:t>Bau</a:t>
          </a:r>
        </a:p>
      </dgm:t>
    </dgm:pt>
    <dgm:pt modelId="{F5A4F672-795C-42F8-ADB6-D105368574FE}" type="parTrans" cxnId="{C04112C1-A903-4061-9283-EF6995AEC938}">
      <dgm:prSet/>
      <dgm:spPr/>
      <dgm:t>
        <a:bodyPr/>
        <a:lstStyle/>
        <a:p>
          <a:endParaRPr lang="de-DE"/>
        </a:p>
      </dgm:t>
    </dgm:pt>
    <dgm:pt modelId="{F1902BB7-2802-4C7D-825E-3DB35A2650C1}" type="sibTrans" cxnId="{C04112C1-A903-4061-9283-EF6995AEC938}">
      <dgm:prSet/>
      <dgm:spPr/>
      <dgm:t>
        <a:bodyPr/>
        <a:lstStyle/>
        <a:p>
          <a:endParaRPr lang="de-DE"/>
        </a:p>
      </dgm:t>
    </dgm:pt>
    <dgm:pt modelId="{9EE415F3-8F38-4B9D-AC8A-ABA6968E9EE8}">
      <dgm:prSet phldrT="[Text]"/>
      <dgm:spPr/>
      <dgm:t>
        <a:bodyPr/>
        <a:lstStyle/>
        <a:p>
          <a:r>
            <a:rPr lang="de-DE" dirty="0"/>
            <a:t>Abschluss</a:t>
          </a:r>
        </a:p>
      </dgm:t>
    </dgm:pt>
    <dgm:pt modelId="{68928D32-17EB-41DB-8E14-5AB16BE550BC}" type="parTrans" cxnId="{B94ACC6A-E7E4-4798-8D71-C74FB5066A25}">
      <dgm:prSet/>
      <dgm:spPr/>
      <dgm:t>
        <a:bodyPr/>
        <a:lstStyle/>
        <a:p>
          <a:endParaRPr lang="de-DE"/>
        </a:p>
      </dgm:t>
    </dgm:pt>
    <dgm:pt modelId="{243CB960-284B-4676-8BBB-343FF35A6166}" type="sibTrans" cxnId="{B94ACC6A-E7E4-4798-8D71-C74FB5066A25}">
      <dgm:prSet/>
      <dgm:spPr/>
      <dgm:t>
        <a:bodyPr/>
        <a:lstStyle/>
        <a:p>
          <a:endParaRPr lang="de-DE"/>
        </a:p>
      </dgm:t>
    </dgm:pt>
    <dgm:pt modelId="{E4ABE1E8-0FE6-4505-89CF-BF82FB3589F4}" type="pres">
      <dgm:prSet presAssocID="{8483E476-8B3E-4912-8D41-AB47879D06D1}" presName="Name0" presStyleCnt="0">
        <dgm:presLayoutVars>
          <dgm:dir/>
          <dgm:animLvl val="lvl"/>
          <dgm:resizeHandles val="exact"/>
        </dgm:presLayoutVars>
      </dgm:prSet>
      <dgm:spPr/>
    </dgm:pt>
    <dgm:pt modelId="{E56DACD1-CC4E-4302-BB9E-AB21C9003F1E}" type="pres">
      <dgm:prSet presAssocID="{83F6442D-D4F3-4C45-B6D6-CBD0C48986DF}" presName="parTxOnly" presStyleLbl="node1" presStyleIdx="0" presStyleCnt="3" custLinFactNeighborX="-38269" custLinFactNeighborY="-85900">
        <dgm:presLayoutVars>
          <dgm:chMax val="0"/>
          <dgm:chPref val="0"/>
          <dgm:bulletEnabled val="1"/>
        </dgm:presLayoutVars>
      </dgm:prSet>
      <dgm:spPr/>
    </dgm:pt>
    <dgm:pt modelId="{8218872B-B2ED-4BD5-A1D6-DE84D229D0A8}" type="pres">
      <dgm:prSet presAssocID="{A6FEBA90-D1F5-47B1-A980-21375DEEC653}" presName="parTxOnlySpace" presStyleCnt="0"/>
      <dgm:spPr/>
    </dgm:pt>
    <dgm:pt modelId="{F25EC0FE-4CCC-4CEC-B043-3FE36EFCCC9D}" type="pres">
      <dgm:prSet presAssocID="{FF25D379-2F0A-4E27-A2F8-12A6C3120F51}" presName="parTxOnly" presStyleLbl="node1" presStyleIdx="1" presStyleCnt="3" custLinFactNeighborX="0" custLinFactNeighborY="22927">
        <dgm:presLayoutVars>
          <dgm:chMax val="0"/>
          <dgm:chPref val="0"/>
          <dgm:bulletEnabled val="1"/>
        </dgm:presLayoutVars>
      </dgm:prSet>
      <dgm:spPr/>
    </dgm:pt>
    <dgm:pt modelId="{43DA681B-96B8-4CF8-BA77-E45F593ADAA9}" type="pres">
      <dgm:prSet presAssocID="{F1902BB7-2802-4C7D-825E-3DB35A2650C1}" presName="parTxOnlySpace" presStyleCnt="0"/>
      <dgm:spPr/>
    </dgm:pt>
    <dgm:pt modelId="{3E6D8211-3012-4108-A47C-83D8E2638465}" type="pres">
      <dgm:prSet presAssocID="{9EE415F3-8F38-4B9D-AC8A-ABA6968E9EE8}" presName="parTxOnly" presStyleLbl="node1" presStyleIdx="2" presStyleCnt="3" custLinFactX="298" custLinFactNeighborX="100000" custLinFactNeighborY="-85900">
        <dgm:presLayoutVars>
          <dgm:chMax val="0"/>
          <dgm:chPref val="0"/>
          <dgm:bulletEnabled val="1"/>
        </dgm:presLayoutVars>
      </dgm:prSet>
      <dgm:spPr/>
    </dgm:pt>
  </dgm:ptLst>
  <dgm:cxnLst>
    <dgm:cxn modelId="{5A57AB0E-F12B-42DD-B4D5-FB1F3D1ACAC3}" type="presOf" srcId="{9EE415F3-8F38-4B9D-AC8A-ABA6968E9EE8}" destId="{3E6D8211-3012-4108-A47C-83D8E2638465}" srcOrd="0" destOrd="0" presId="urn:microsoft.com/office/officeart/2005/8/layout/chevron1"/>
    <dgm:cxn modelId="{259ECA2C-5A45-4F5B-BFC2-6F7B45D3B68C}" type="presOf" srcId="{FF25D379-2F0A-4E27-A2F8-12A6C3120F51}" destId="{F25EC0FE-4CCC-4CEC-B043-3FE36EFCCC9D}" srcOrd="0" destOrd="0" presId="urn:microsoft.com/office/officeart/2005/8/layout/chevron1"/>
    <dgm:cxn modelId="{F1517043-55B8-4375-9C14-20DB2026F15C}" type="presOf" srcId="{83F6442D-D4F3-4C45-B6D6-CBD0C48986DF}" destId="{E56DACD1-CC4E-4302-BB9E-AB21C9003F1E}" srcOrd="0" destOrd="0" presId="urn:microsoft.com/office/officeart/2005/8/layout/chevron1"/>
    <dgm:cxn modelId="{01190045-1DE8-4193-9341-31BA85716F16}" type="presOf" srcId="{8483E476-8B3E-4912-8D41-AB47879D06D1}" destId="{E4ABE1E8-0FE6-4505-89CF-BF82FB3589F4}" srcOrd="0" destOrd="0" presId="urn:microsoft.com/office/officeart/2005/8/layout/chevron1"/>
    <dgm:cxn modelId="{B94ACC6A-E7E4-4798-8D71-C74FB5066A25}" srcId="{8483E476-8B3E-4912-8D41-AB47879D06D1}" destId="{9EE415F3-8F38-4B9D-AC8A-ABA6968E9EE8}" srcOrd="2" destOrd="0" parTransId="{68928D32-17EB-41DB-8E14-5AB16BE550BC}" sibTransId="{243CB960-284B-4676-8BBB-343FF35A6166}"/>
    <dgm:cxn modelId="{50CA8196-9067-4AD6-8B8D-F4BD26639678}" srcId="{8483E476-8B3E-4912-8D41-AB47879D06D1}" destId="{83F6442D-D4F3-4C45-B6D6-CBD0C48986DF}" srcOrd="0" destOrd="0" parTransId="{C54687CA-2426-4EA6-A5D0-AF4AC60572D8}" sibTransId="{A6FEBA90-D1F5-47B1-A980-21375DEEC653}"/>
    <dgm:cxn modelId="{C04112C1-A903-4061-9283-EF6995AEC938}" srcId="{8483E476-8B3E-4912-8D41-AB47879D06D1}" destId="{FF25D379-2F0A-4E27-A2F8-12A6C3120F51}" srcOrd="1" destOrd="0" parTransId="{F5A4F672-795C-42F8-ADB6-D105368574FE}" sibTransId="{F1902BB7-2802-4C7D-825E-3DB35A2650C1}"/>
    <dgm:cxn modelId="{BAFBBAD0-D37D-4FE3-AFB7-9B7F751ECC6E}" type="presParOf" srcId="{E4ABE1E8-0FE6-4505-89CF-BF82FB3589F4}" destId="{E56DACD1-CC4E-4302-BB9E-AB21C9003F1E}" srcOrd="0" destOrd="0" presId="urn:microsoft.com/office/officeart/2005/8/layout/chevron1"/>
    <dgm:cxn modelId="{BC12C3D1-447F-44B6-899E-8496245E619B}" type="presParOf" srcId="{E4ABE1E8-0FE6-4505-89CF-BF82FB3589F4}" destId="{8218872B-B2ED-4BD5-A1D6-DE84D229D0A8}" srcOrd="1" destOrd="0" presId="urn:microsoft.com/office/officeart/2005/8/layout/chevron1"/>
    <dgm:cxn modelId="{C50465F4-B555-41D5-8749-84A0500D8259}" type="presParOf" srcId="{E4ABE1E8-0FE6-4505-89CF-BF82FB3589F4}" destId="{F25EC0FE-4CCC-4CEC-B043-3FE36EFCCC9D}" srcOrd="2" destOrd="0" presId="urn:microsoft.com/office/officeart/2005/8/layout/chevron1"/>
    <dgm:cxn modelId="{BBA113FC-CE4B-4A55-B233-8B6C99F018BD}" type="presParOf" srcId="{E4ABE1E8-0FE6-4505-89CF-BF82FB3589F4}" destId="{43DA681B-96B8-4CF8-BA77-E45F593ADAA9}" srcOrd="3" destOrd="0" presId="urn:microsoft.com/office/officeart/2005/8/layout/chevron1"/>
    <dgm:cxn modelId="{ED4B5946-DC83-4490-933B-069D314DAA58}" type="presParOf" srcId="{E4ABE1E8-0FE6-4505-89CF-BF82FB3589F4}" destId="{3E6D8211-3012-4108-A47C-83D8E263846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ACD1-CC4E-4302-BB9E-AB21C9003F1E}">
      <dsp:nvSpPr>
        <dsp:cNvPr id="0" name=""/>
        <dsp:cNvSpPr/>
      </dsp:nvSpPr>
      <dsp:spPr>
        <a:xfrm>
          <a:off x="0" y="459939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Planung</a:t>
          </a:r>
        </a:p>
      </dsp:txBody>
      <dsp:txXfrm>
        <a:off x="580231" y="459939"/>
        <a:ext cx="1740694" cy="1160462"/>
      </dsp:txXfrm>
    </dsp:sp>
    <dsp:sp modelId="{F25EC0FE-4CCC-4CEC-B043-3FE36EFCCC9D}">
      <dsp:nvSpPr>
        <dsp:cNvPr id="0" name=""/>
        <dsp:cNvSpPr/>
      </dsp:nvSpPr>
      <dsp:spPr>
        <a:xfrm>
          <a:off x="2613421" y="1722836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Bau</a:t>
          </a:r>
        </a:p>
      </dsp:txBody>
      <dsp:txXfrm>
        <a:off x="3193652" y="1722836"/>
        <a:ext cx="1740694" cy="1160462"/>
      </dsp:txXfrm>
    </dsp:sp>
    <dsp:sp modelId="{3E6D8211-3012-4108-A47C-83D8E2638465}">
      <dsp:nvSpPr>
        <dsp:cNvPr id="0" name=""/>
        <dsp:cNvSpPr/>
      </dsp:nvSpPr>
      <dsp:spPr>
        <a:xfrm>
          <a:off x="5226843" y="459939"/>
          <a:ext cx="2901156" cy="11604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6015" tIns="38672" rIns="38672" bIns="38672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900" kern="1200" dirty="0"/>
            <a:t>Abschluss</a:t>
          </a:r>
        </a:p>
      </dsp:txBody>
      <dsp:txXfrm>
        <a:off x="5807074" y="459939"/>
        <a:ext cx="1740694" cy="1160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E0853-F4FA-45FC-B7E9-26F95FB186AC}" type="datetimeFigureOut">
              <a:rPr lang="de-DE" smtClean="0"/>
              <a:t>13.04.2024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1A81A-F457-4096-9ED3-AA2E46276D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2863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A81A-F457-4096-9ED3-AA2E46276D2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8947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A81A-F457-4096-9ED3-AA2E46276D2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544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A81A-F457-4096-9ED3-AA2E46276D2D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586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A81A-F457-4096-9ED3-AA2E46276D2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53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tmp"/><Relationship Id="rId5" Type="http://schemas.openxmlformats.org/officeDocument/2006/relationships/image" Target="../media/image15.tmp"/><Relationship Id="rId4" Type="http://schemas.openxmlformats.org/officeDocument/2006/relationships/image" Target="../media/image14.tm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tmp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6F85CF-BA37-9075-11D9-E81DFBB753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7538" y="2553195"/>
            <a:ext cx="7789587" cy="2293288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Kirchenkreisverband Prignitz-Havelland-Ruppin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7780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863AE00-7E16-CE05-6F48-4894BA25A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971" y="0"/>
            <a:ext cx="89580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60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5165F8B-4C64-548A-6E7C-5EDB9F1F4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94" y="707136"/>
            <a:ext cx="9087612" cy="544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89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26A6187-B703-4BD8-EEA8-793BEB48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052" y="550164"/>
            <a:ext cx="9073896" cy="575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5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C538C26-34C3-A35D-239D-D736AEE8B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84" y="962792"/>
            <a:ext cx="9087612" cy="50292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1B767B1-3F83-CF1C-B3C3-3B068C1B6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83" y="1367073"/>
            <a:ext cx="8347981" cy="50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93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0CCFC34A-CF5F-EC30-D21C-75B98177006C}"/>
              </a:ext>
            </a:extLst>
          </p:cNvPr>
          <p:cNvSpPr txBox="1"/>
          <p:nvPr/>
        </p:nvSpPr>
        <p:spPr>
          <a:xfrm>
            <a:off x="1647730" y="514623"/>
            <a:ext cx="91349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Aufgabenverteilung - Kirchenbaugesetz – </a:t>
            </a:r>
            <a:r>
              <a:rPr lang="de-DE" sz="2400" b="1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KBauG</a:t>
            </a:r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A260CBE-1C6D-2FA6-82A0-69A2C5D55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30" y="1932950"/>
            <a:ext cx="7742591" cy="288823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75A9086-EB41-B080-23E4-7E0D86F4888B}"/>
              </a:ext>
            </a:extLst>
          </p:cNvPr>
          <p:cNvSpPr/>
          <p:nvPr/>
        </p:nvSpPr>
        <p:spPr>
          <a:xfrm>
            <a:off x="1711105" y="2842785"/>
            <a:ext cx="1421394" cy="2444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27CF99E-93AC-E455-6250-D4DDF332C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971" y="4842234"/>
            <a:ext cx="7727350" cy="166892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2F192769-DC00-F26D-7BC3-6D3D8D827C9B}"/>
              </a:ext>
            </a:extLst>
          </p:cNvPr>
          <p:cNvSpPr/>
          <p:nvPr/>
        </p:nvSpPr>
        <p:spPr>
          <a:xfrm>
            <a:off x="4815949" y="2348723"/>
            <a:ext cx="1421394" cy="2444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56495BB-8AC9-718A-0D25-D65E3C2E7A88}"/>
              </a:ext>
            </a:extLst>
          </p:cNvPr>
          <p:cNvSpPr/>
          <p:nvPr/>
        </p:nvSpPr>
        <p:spPr>
          <a:xfrm>
            <a:off x="3836666" y="5078519"/>
            <a:ext cx="3378946" cy="2444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AD34974-A924-B5E0-9283-5F17696DCB43}"/>
              </a:ext>
            </a:extLst>
          </p:cNvPr>
          <p:cNvSpPr/>
          <p:nvPr/>
        </p:nvSpPr>
        <p:spPr>
          <a:xfrm>
            <a:off x="4894413" y="5378244"/>
            <a:ext cx="2402681" cy="2444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DAC3A809-6C55-58B0-01CF-C0F1FE865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730" y="1432302"/>
            <a:ext cx="7681626" cy="556308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DF2D626-86CA-AB9D-B941-E3DB171E5D44}"/>
              </a:ext>
            </a:extLst>
          </p:cNvPr>
          <p:cNvSpPr/>
          <p:nvPr/>
        </p:nvSpPr>
        <p:spPr>
          <a:xfrm>
            <a:off x="1954040" y="1474282"/>
            <a:ext cx="5343054" cy="24444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D3BAF41C-B75C-A163-46D6-255FDDD9AB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116" b="13248"/>
          <a:stretch/>
        </p:blipFill>
        <p:spPr>
          <a:xfrm>
            <a:off x="1665836" y="931906"/>
            <a:ext cx="7643522" cy="46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855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9C5BC1CF-5B34-0819-6933-1E59DD54039A}"/>
              </a:ext>
            </a:extLst>
          </p:cNvPr>
          <p:cNvSpPr txBox="1"/>
          <p:nvPr/>
        </p:nvSpPr>
        <p:spPr>
          <a:xfrm>
            <a:off x="1647730" y="514623"/>
            <a:ext cx="9134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 können wir sie bei Ihren Bauvorhaben unterstützen?</a:t>
            </a:r>
          </a:p>
          <a:p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1C406DD-F238-C0C1-70F4-40198507B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827" y="2062223"/>
            <a:ext cx="1729406" cy="2235807"/>
          </a:xfrm>
          <a:prstGeom prst="rect">
            <a:avLst/>
          </a:prstGeom>
        </p:spPr>
      </p:pic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DE5080DB-08FD-21F4-403E-058371CB9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0794209"/>
              </p:ext>
            </p:extLst>
          </p:nvPr>
        </p:nvGraphicFramePr>
        <p:xfrm>
          <a:off x="1037530" y="3426780"/>
          <a:ext cx="8128000" cy="4074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E3681991-6C29-C57E-514C-B9164E4A2B0D}"/>
              </a:ext>
            </a:extLst>
          </p:cNvPr>
          <p:cNvSpPr txBox="1"/>
          <p:nvPr/>
        </p:nvSpPr>
        <p:spPr>
          <a:xfrm>
            <a:off x="1037530" y="1464370"/>
            <a:ext cx="319929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Fachliche Beratung,</a:t>
            </a:r>
          </a:p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Gebäudebedarfsplanung</a:t>
            </a:r>
          </a:p>
          <a:p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Koordination zwischen </a:t>
            </a:r>
          </a:p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Bauverantwortlichen</a:t>
            </a:r>
          </a:p>
          <a:p>
            <a:endParaRPr lang="de-DE" sz="800" dirty="0">
              <a:latin typeface="Arial" panose="020B0604020202020204" pitchFamily="34" charset="0"/>
            </a:endParaRPr>
          </a:p>
          <a:p>
            <a:r>
              <a:rPr lang="de-DE" sz="1600" dirty="0">
                <a:latin typeface="Arial" panose="020B0604020202020204" pitchFamily="34" charset="0"/>
              </a:rPr>
              <a:t>Unterstützung bei Suche nach Fördermitteln</a:t>
            </a:r>
          </a:p>
          <a:p>
            <a:endParaRPr lang="de-DE" sz="800" dirty="0">
              <a:latin typeface="Arial" panose="020B0604020202020204" pitchFamily="34" charset="0"/>
            </a:endParaRPr>
          </a:p>
          <a:p>
            <a:r>
              <a:rPr lang="de-DE" sz="1600" dirty="0">
                <a:latin typeface="Arial" panose="020B0604020202020204" pitchFamily="34" charset="0"/>
              </a:rPr>
              <a:t>Findung von Architekturbüros 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E87EF2F-3D30-B71F-2A45-39A41518C4A8}"/>
              </a:ext>
            </a:extLst>
          </p:cNvPr>
          <p:cNvSpPr txBox="1"/>
          <p:nvPr/>
        </p:nvSpPr>
        <p:spPr>
          <a:xfrm>
            <a:off x="6296084" y="2043782"/>
            <a:ext cx="3634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Unterstützung bei Kostenkontrolle</a:t>
            </a:r>
          </a:p>
          <a:p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Prüfung der Architektenrechnungen</a:t>
            </a:r>
          </a:p>
          <a:p>
            <a:endParaRPr lang="de-DE" sz="800" dirty="0">
              <a:latin typeface="Arial" panose="020B0604020202020204" pitchFamily="34" charset="0"/>
            </a:endParaRPr>
          </a:p>
          <a:p>
            <a:r>
              <a:rPr lang="de-DE" sz="1600" dirty="0">
                <a:latin typeface="Arial" panose="020B0604020202020204" pitchFamily="34" charset="0"/>
              </a:rPr>
              <a:t>Unterstützung bei Gewährleistungsansprüchen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427E45C-237C-1945-EF53-B1B87C949503}"/>
              </a:ext>
            </a:extLst>
          </p:cNvPr>
          <p:cNvSpPr txBox="1"/>
          <p:nvPr/>
        </p:nvSpPr>
        <p:spPr>
          <a:xfrm>
            <a:off x="4284699" y="4288481"/>
            <a:ext cx="3634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Begleitung durch </a:t>
            </a:r>
          </a:p>
          <a:p>
            <a:r>
              <a:rPr lang="de-DE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Architekturbüro</a:t>
            </a:r>
            <a:endParaRPr lang="de-DE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642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40D4E5D-BBF3-3967-7230-6683468BB090}"/>
              </a:ext>
            </a:extLst>
          </p:cNvPr>
          <p:cNvSpPr txBox="1"/>
          <p:nvPr/>
        </p:nvSpPr>
        <p:spPr>
          <a:xfrm>
            <a:off x="1647730" y="514623"/>
            <a:ext cx="913494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Darüber hinaus:</a:t>
            </a:r>
          </a:p>
          <a:p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Pflege des Grünen Datenkontos</a:t>
            </a: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	Rechtsverordnung über die digitale Erfassung kirchlicher Gebäude-,</a:t>
            </a: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	Energieverbrauchs- und CO2e-Emissionsdaten (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DigErfVO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FontTx/>
              <a:buChar char="-"/>
            </a:pP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Bestandserfassung und Monitoring</a:t>
            </a:r>
          </a:p>
          <a:p>
            <a:r>
              <a:rPr 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Kirchenbaugesetz (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KBauG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	Erfassung des Gebäudebestandes, des Zustandes und der Nutzung sowie</a:t>
            </a:r>
          </a:p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	regelmäßige Begehungen zur Überwachung</a:t>
            </a:r>
          </a:p>
          <a:p>
            <a:pPr marL="342900" indent="-342900">
              <a:buFontTx/>
              <a:buChar char="-"/>
            </a:pP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de-DE" sz="24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602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9FE3E-7B52-6318-642F-E7656DF29437}"/>
              </a:ext>
            </a:extLst>
          </p:cNvPr>
          <p:cNvSpPr txBox="1">
            <a:spLocks/>
          </p:cNvSpPr>
          <p:nvPr/>
        </p:nvSpPr>
        <p:spPr>
          <a:xfrm>
            <a:off x="1377538" y="2553195"/>
            <a:ext cx="7789587" cy="2293288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Vielen Dank!</a:t>
            </a:r>
          </a:p>
        </p:txBody>
      </p:sp>
    </p:spTree>
    <p:extLst>
      <p:ext uri="{BB962C8B-B14F-4D97-AF65-F5344CB8AC3E}">
        <p14:creationId xmlns:p14="http://schemas.microsoft.com/office/powerpoint/2010/main" val="1635546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4732B47-3ED7-0914-C8FA-4455AC453C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5" y="1293689"/>
            <a:ext cx="4184034" cy="4299589"/>
          </a:xfrm>
        </p:spPr>
        <p:txBody>
          <a:bodyPr>
            <a:normAutofit/>
          </a:bodyPr>
          <a:lstStyle/>
          <a:p>
            <a:r>
              <a:rPr lang="de-DE" dirty="0"/>
              <a:t>26.04.1997 Gründungsversammlung des Verbandes mit 9 Kirchenkreisen</a:t>
            </a:r>
          </a:p>
          <a:p>
            <a:r>
              <a:rPr lang="de-DE" dirty="0"/>
              <a:t>•	Falkensee</a:t>
            </a:r>
          </a:p>
          <a:p>
            <a:r>
              <a:rPr lang="de-DE" dirty="0"/>
              <a:t>•	Havelberg</a:t>
            </a:r>
          </a:p>
          <a:p>
            <a:r>
              <a:rPr lang="de-DE" dirty="0"/>
              <a:t>•	Kyritz-Wusterhausen</a:t>
            </a:r>
          </a:p>
          <a:p>
            <a:r>
              <a:rPr lang="de-DE" dirty="0"/>
              <a:t>•	Nauen</a:t>
            </a:r>
          </a:p>
          <a:p>
            <a:r>
              <a:rPr lang="de-DE" dirty="0"/>
              <a:t>•	Perleberg-Wittenberge</a:t>
            </a:r>
          </a:p>
          <a:p>
            <a:r>
              <a:rPr lang="de-DE" dirty="0"/>
              <a:t>•	Pritzwalk</a:t>
            </a:r>
          </a:p>
          <a:p>
            <a:r>
              <a:rPr lang="de-DE" dirty="0"/>
              <a:t>•	Rathenow</a:t>
            </a:r>
          </a:p>
          <a:p>
            <a:r>
              <a:rPr lang="de-DE" dirty="0"/>
              <a:t>•	Ruppin</a:t>
            </a:r>
          </a:p>
          <a:p>
            <a:r>
              <a:rPr lang="de-DE" dirty="0"/>
              <a:t>•	Wittstock</a:t>
            </a:r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F63C113-CF68-8038-60C5-A8E71A3B2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973" y="1328595"/>
            <a:ext cx="4184034" cy="4264683"/>
          </a:xfrm>
        </p:spPr>
        <p:txBody>
          <a:bodyPr>
            <a:normAutofit/>
          </a:bodyPr>
          <a:lstStyle/>
          <a:p>
            <a:r>
              <a:rPr lang="de-DE" dirty="0"/>
              <a:t>31.12.2023 die Kirchenkreise haben fusioniert, derzeit noch 4 Kirchenkreise</a:t>
            </a:r>
          </a:p>
          <a:p>
            <a:r>
              <a:rPr lang="de-DE" dirty="0"/>
              <a:t>•	Falkensee</a:t>
            </a:r>
          </a:p>
          <a:p>
            <a:r>
              <a:rPr lang="de-DE" dirty="0"/>
              <a:t>•	Nauen-Rathenow</a:t>
            </a:r>
          </a:p>
          <a:p>
            <a:r>
              <a:rPr lang="de-DE" dirty="0"/>
              <a:t>•	Prignitz</a:t>
            </a:r>
          </a:p>
          <a:p>
            <a:r>
              <a:rPr lang="de-DE" dirty="0"/>
              <a:t>•	Wittstock-Ruppin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45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C498017-364A-504A-FE8D-F989154C4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998" y="497160"/>
            <a:ext cx="4424362" cy="62608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D23D533-D804-A258-5619-54BEE2EC9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958" y="609600"/>
            <a:ext cx="8508044" cy="637309"/>
          </a:xfrm>
        </p:spPr>
        <p:txBody>
          <a:bodyPr>
            <a:normAutofit fontScale="90000"/>
          </a:bodyPr>
          <a:lstStyle/>
          <a:p>
            <a:r>
              <a:rPr lang="de-DE" sz="2000" dirty="0"/>
              <a:t>Das Gebiet ist immer noch so groß…</a:t>
            </a:r>
            <a:br>
              <a:rPr lang="de-DE" sz="2000" dirty="0"/>
            </a:br>
            <a:endParaRPr lang="de-DE" sz="2000" dirty="0"/>
          </a:p>
        </p:txBody>
      </p:sp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39771CEE-BABD-ECE4-D108-488AE2FAEC87}"/>
              </a:ext>
            </a:extLst>
          </p:cNvPr>
          <p:cNvSpPr/>
          <p:nvPr/>
        </p:nvSpPr>
        <p:spPr>
          <a:xfrm>
            <a:off x="3023857" y="1475715"/>
            <a:ext cx="2263367" cy="1910281"/>
          </a:xfrm>
          <a:custGeom>
            <a:avLst/>
            <a:gdLst>
              <a:gd name="connsiteX0" fmla="*/ 2218099 w 2263367"/>
              <a:gd name="connsiteY0" fmla="*/ 1729212 h 1910281"/>
              <a:gd name="connsiteX1" fmla="*/ 2263367 w 2263367"/>
              <a:gd name="connsiteY1" fmla="*/ 1457608 h 1910281"/>
              <a:gd name="connsiteX2" fmla="*/ 2172832 w 2263367"/>
              <a:gd name="connsiteY2" fmla="*/ 1321806 h 1910281"/>
              <a:gd name="connsiteX3" fmla="*/ 2055137 w 2263367"/>
              <a:gd name="connsiteY3" fmla="*/ 1240325 h 1910281"/>
              <a:gd name="connsiteX4" fmla="*/ 2027977 w 2263367"/>
              <a:gd name="connsiteY4" fmla="*/ 1023041 h 1910281"/>
              <a:gd name="connsiteX5" fmla="*/ 2064191 w 2263367"/>
              <a:gd name="connsiteY5" fmla="*/ 615635 h 1910281"/>
              <a:gd name="connsiteX6" fmla="*/ 2064191 w 2263367"/>
              <a:gd name="connsiteY6" fmla="*/ 407406 h 1910281"/>
              <a:gd name="connsiteX7" fmla="*/ 1874068 w 2263367"/>
              <a:gd name="connsiteY7" fmla="*/ 316871 h 1910281"/>
              <a:gd name="connsiteX8" fmla="*/ 1403288 w 2263367"/>
              <a:gd name="connsiteY8" fmla="*/ 199176 h 1910281"/>
              <a:gd name="connsiteX9" fmla="*/ 959668 w 2263367"/>
              <a:gd name="connsiteY9" fmla="*/ 0 h 1910281"/>
              <a:gd name="connsiteX10" fmla="*/ 588476 w 2263367"/>
              <a:gd name="connsiteY10" fmla="*/ 181069 h 1910281"/>
              <a:gd name="connsiteX11" fmla="*/ 244444 w 2263367"/>
              <a:gd name="connsiteY11" fmla="*/ 271604 h 1910281"/>
              <a:gd name="connsiteX12" fmla="*/ 0 w 2263367"/>
              <a:gd name="connsiteY12" fmla="*/ 479834 h 1910281"/>
              <a:gd name="connsiteX13" fmla="*/ 0 w 2263367"/>
              <a:gd name="connsiteY13" fmla="*/ 733331 h 1910281"/>
              <a:gd name="connsiteX14" fmla="*/ 208230 w 2263367"/>
              <a:gd name="connsiteY14" fmla="*/ 860079 h 1910281"/>
              <a:gd name="connsiteX15" fmla="*/ 380246 w 2263367"/>
              <a:gd name="connsiteY15" fmla="*/ 860079 h 1910281"/>
              <a:gd name="connsiteX16" fmla="*/ 869133 w 2263367"/>
              <a:gd name="connsiteY16" fmla="*/ 1231271 h 1910281"/>
              <a:gd name="connsiteX17" fmla="*/ 896293 w 2263367"/>
              <a:gd name="connsiteY17" fmla="*/ 1403287 h 1910281"/>
              <a:gd name="connsiteX18" fmla="*/ 896293 w 2263367"/>
              <a:gd name="connsiteY18" fmla="*/ 1620570 h 1910281"/>
              <a:gd name="connsiteX19" fmla="*/ 905347 w 2263367"/>
              <a:gd name="connsiteY19" fmla="*/ 1765426 h 1910281"/>
              <a:gd name="connsiteX20" fmla="*/ 1050202 w 2263367"/>
              <a:gd name="connsiteY20" fmla="*/ 1855960 h 1910281"/>
              <a:gd name="connsiteX21" fmla="*/ 1358020 w 2263367"/>
              <a:gd name="connsiteY21" fmla="*/ 1846907 h 1910281"/>
              <a:gd name="connsiteX22" fmla="*/ 1466662 w 2263367"/>
              <a:gd name="connsiteY22" fmla="*/ 1765426 h 1910281"/>
              <a:gd name="connsiteX23" fmla="*/ 1584357 w 2263367"/>
              <a:gd name="connsiteY23" fmla="*/ 1765426 h 1910281"/>
              <a:gd name="connsiteX24" fmla="*/ 1665838 w 2263367"/>
              <a:gd name="connsiteY24" fmla="*/ 1901228 h 1910281"/>
              <a:gd name="connsiteX25" fmla="*/ 1846907 w 2263367"/>
              <a:gd name="connsiteY25" fmla="*/ 1892174 h 1910281"/>
              <a:gd name="connsiteX26" fmla="*/ 2055137 w 2263367"/>
              <a:gd name="connsiteY26" fmla="*/ 1910281 h 1910281"/>
              <a:gd name="connsiteX27" fmla="*/ 2181886 w 2263367"/>
              <a:gd name="connsiteY27" fmla="*/ 1865014 h 1910281"/>
              <a:gd name="connsiteX28" fmla="*/ 2218099 w 2263367"/>
              <a:gd name="connsiteY28" fmla="*/ 1729212 h 1910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63367" h="1910281">
                <a:moveTo>
                  <a:pt x="2218099" y="1729212"/>
                </a:moveTo>
                <a:lnTo>
                  <a:pt x="2263367" y="1457608"/>
                </a:lnTo>
                <a:lnTo>
                  <a:pt x="2172832" y="1321806"/>
                </a:lnTo>
                <a:lnTo>
                  <a:pt x="2055137" y="1240325"/>
                </a:lnTo>
                <a:lnTo>
                  <a:pt x="2027977" y="1023041"/>
                </a:lnTo>
                <a:lnTo>
                  <a:pt x="2064191" y="615635"/>
                </a:lnTo>
                <a:lnTo>
                  <a:pt x="2064191" y="407406"/>
                </a:lnTo>
                <a:lnTo>
                  <a:pt x="1874068" y="316871"/>
                </a:lnTo>
                <a:lnTo>
                  <a:pt x="1403288" y="199176"/>
                </a:lnTo>
                <a:lnTo>
                  <a:pt x="959668" y="0"/>
                </a:lnTo>
                <a:lnTo>
                  <a:pt x="588476" y="181069"/>
                </a:lnTo>
                <a:lnTo>
                  <a:pt x="244444" y="271604"/>
                </a:lnTo>
                <a:lnTo>
                  <a:pt x="0" y="479834"/>
                </a:lnTo>
                <a:lnTo>
                  <a:pt x="0" y="733331"/>
                </a:lnTo>
                <a:lnTo>
                  <a:pt x="208230" y="860079"/>
                </a:lnTo>
                <a:lnTo>
                  <a:pt x="380246" y="860079"/>
                </a:lnTo>
                <a:lnTo>
                  <a:pt x="869133" y="1231271"/>
                </a:lnTo>
                <a:lnTo>
                  <a:pt x="896293" y="1403287"/>
                </a:lnTo>
                <a:lnTo>
                  <a:pt x="896293" y="1620570"/>
                </a:lnTo>
                <a:lnTo>
                  <a:pt x="905347" y="1765426"/>
                </a:lnTo>
                <a:lnTo>
                  <a:pt x="1050202" y="1855960"/>
                </a:lnTo>
                <a:lnTo>
                  <a:pt x="1358020" y="1846907"/>
                </a:lnTo>
                <a:lnTo>
                  <a:pt x="1466662" y="1765426"/>
                </a:lnTo>
                <a:lnTo>
                  <a:pt x="1584357" y="1765426"/>
                </a:lnTo>
                <a:lnTo>
                  <a:pt x="1665838" y="1901228"/>
                </a:lnTo>
                <a:lnTo>
                  <a:pt x="1846907" y="1892174"/>
                </a:lnTo>
                <a:lnTo>
                  <a:pt x="2055137" y="1910281"/>
                </a:lnTo>
                <a:lnTo>
                  <a:pt x="2181886" y="1865014"/>
                </a:lnTo>
                <a:lnTo>
                  <a:pt x="2218099" y="1729212"/>
                </a:lnTo>
                <a:close/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850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8750498-6400-DC3A-F2BD-A44443D15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94" y="848868"/>
            <a:ext cx="9087612" cy="516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70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C142061-F18D-7D98-508A-8D424EA42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94" y="512826"/>
            <a:ext cx="9087612" cy="58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57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9BD4761-A6D7-B240-3572-3A9A1F25D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94" y="1063752"/>
            <a:ext cx="9087612" cy="473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E46ADF9-36C5-DCC8-C044-D4319DE6A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194" y="835914"/>
            <a:ext cx="9087612" cy="518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21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F2DA0A7-42A9-3F9A-CBCF-DCEE7C9FA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165" y="0"/>
            <a:ext cx="10033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24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EEA3816-2E14-6C6C-DC61-F71D07444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" y="585787"/>
            <a:ext cx="1094422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9779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178</Words>
  <Application>Microsoft Office PowerPoint</Application>
  <PresentationFormat>Breitbild</PresentationFormat>
  <Paragraphs>57</Paragraphs>
  <Slides>17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Facette</vt:lpstr>
      <vt:lpstr>      Kirchenkreisverband Prignitz-Havelland-Ruppin </vt:lpstr>
      <vt:lpstr>PowerPoint-Präsentation</vt:lpstr>
      <vt:lpstr>Das Gebiet ist immer noch so groß…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Kirchenkreisverband Prignitz-Havelland-Ruppin</dc:title>
  <dc:creator>Frau Winter</dc:creator>
  <cp:lastModifiedBy>Frau Winter</cp:lastModifiedBy>
  <cp:revision>12</cp:revision>
  <dcterms:created xsi:type="dcterms:W3CDTF">2024-04-08T16:19:46Z</dcterms:created>
  <dcterms:modified xsi:type="dcterms:W3CDTF">2024-04-13T07:14:55Z</dcterms:modified>
</cp:coreProperties>
</file>